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56" r:id="rId5"/>
    <p:sldId id="293" r:id="rId6"/>
    <p:sldId id="294" r:id="rId7"/>
    <p:sldId id="295" r:id="rId8"/>
    <p:sldId id="257" r:id="rId9"/>
    <p:sldId id="258" r:id="rId10"/>
    <p:sldId id="259" r:id="rId11"/>
    <p:sldId id="260" r:id="rId12"/>
    <p:sldId id="266" r:id="rId13"/>
    <p:sldId id="267" r:id="rId14"/>
    <p:sldId id="261" r:id="rId15"/>
    <p:sldId id="270" r:id="rId16"/>
    <p:sldId id="271" r:id="rId17"/>
    <p:sldId id="275" r:id="rId18"/>
    <p:sldId id="273" r:id="rId19"/>
    <p:sldId id="262" r:id="rId20"/>
    <p:sldId id="264" r:id="rId21"/>
    <p:sldId id="272" r:id="rId22"/>
    <p:sldId id="274" r:id="rId23"/>
    <p:sldId id="265" r:id="rId24"/>
    <p:sldId id="268" r:id="rId25"/>
    <p:sldId id="269" r:id="rId26"/>
    <p:sldId id="297" r:id="rId27"/>
    <p:sldId id="296" r:id="rId28"/>
    <p:sldId id="298" r:id="rId29"/>
    <p:sldId id="299" r:id="rId30"/>
    <p:sldId id="300" r:id="rId31"/>
    <p:sldId id="301" r:id="rId32"/>
    <p:sldId id="302" r:id="rId33"/>
    <p:sldId id="304" r:id="rId34"/>
    <p:sldId id="303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2FAD7867-5811-4B81-B82E-0EA0E71F9C86}"/>
    <pc:docChg chg="custSel modSld replTag">
      <pc:chgData name="Danny Young" userId="cb0f4ce2-eb4f-479e-8e8f-3beb257e632f" providerId="ADAL" clId="{2FAD7867-5811-4B81-B82E-0EA0E71F9C86}" dt="2024-02-27T02:52:41.394" v="39"/>
      <pc:docMkLst>
        <pc:docMk/>
      </pc:docMkLst>
      <pc:sldChg chg="replTag">
        <pc:chgData name="Danny Young" userId="cb0f4ce2-eb4f-479e-8e8f-3beb257e632f" providerId="ADAL" clId="{2FAD7867-5811-4B81-B82E-0EA0E71F9C86}" dt="2024-02-27T02:52:17.317" v="0"/>
        <pc:sldMkLst>
          <pc:docMk/>
          <pc:sldMk cId="2238164487" sldId="256"/>
        </pc:sldMkLst>
      </pc:sldChg>
      <pc:sldChg chg="replTag">
        <pc:chgData name="Danny Young" userId="cb0f4ce2-eb4f-479e-8e8f-3beb257e632f" providerId="ADAL" clId="{2FAD7867-5811-4B81-B82E-0EA0E71F9C86}" dt="2024-02-27T02:52:17.317" v="4"/>
        <pc:sldMkLst>
          <pc:docMk/>
          <pc:sldMk cId="2630078375" sldId="257"/>
        </pc:sldMkLst>
      </pc:sldChg>
      <pc:sldChg chg="replTag">
        <pc:chgData name="Danny Young" userId="cb0f4ce2-eb4f-479e-8e8f-3beb257e632f" providerId="ADAL" clId="{2FAD7867-5811-4B81-B82E-0EA0E71F9C86}" dt="2024-02-27T02:52:17.317" v="5"/>
        <pc:sldMkLst>
          <pc:docMk/>
          <pc:sldMk cId="2067031696" sldId="258"/>
        </pc:sldMkLst>
      </pc:sldChg>
      <pc:sldChg chg="replTag">
        <pc:chgData name="Danny Young" userId="cb0f4ce2-eb4f-479e-8e8f-3beb257e632f" providerId="ADAL" clId="{2FAD7867-5811-4B81-B82E-0EA0E71F9C86}" dt="2024-02-27T02:52:17.317" v="6"/>
        <pc:sldMkLst>
          <pc:docMk/>
          <pc:sldMk cId="4238913726" sldId="259"/>
        </pc:sldMkLst>
      </pc:sldChg>
      <pc:sldChg chg="replTag">
        <pc:chgData name="Danny Young" userId="cb0f4ce2-eb4f-479e-8e8f-3beb257e632f" providerId="ADAL" clId="{2FAD7867-5811-4B81-B82E-0EA0E71F9C86}" dt="2024-02-27T02:52:17.317" v="7"/>
        <pc:sldMkLst>
          <pc:docMk/>
          <pc:sldMk cId="928207992" sldId="260"/>
        </pc:sldMkLst>
      </pc:sldChg>
      <pc:sldChg chg="replTag">
        <pc:chgData name="Danny Young" userId="cb0f4ce2-eb4f-479e-8e8f-3beb257e632f" providerId="ADAL" clId="{2FAD7867-5811-4B81-B82E-0EA0E71F9C86}" dt="2024-02-27T02:52:17.317" v="10"/>
        <pc:sldMkLst>
          <pc:docMk/>
          <pc:sldMk cId="1475421486" sldId="261"/>
        </pc:sldMkLst>
      </pc:sldChg>
      <pc:sldChg chg="replTag">
        <pc:chgData name="Danny Young" userId="cb0f4ce2-eb4f-479e-8e8f-3beb257e632f" providerId="ADAL" clId="{2FAD7867-5811-4B81-B82E-0EA0E71F9C86}" dt="2024-02-27T02:52:17.332" v="15"/>
        <pc:sldMkLst>
          <pc:docMk/>
          <pc:sldMk cId="1115720063" sldId="262"/>
        </pc:sldMkLst>
      </pc:sldChg>
      <pc:sldChg chg="replTag">
        <pc:chgData name="Danny Young" userId="cb0f4ce2-eb4f-479e-8e8f-3beb257e632f" providerId="ADAL" clId="{2FAD7867-5811-4B81-B82E-0EA0E71F9C86}" dt="2024-02-27T02:52:17.332" v="16"/>
        <pc:sldMkLst>
          <pc:docMk/>
          <pc:sldMk cId="3272774363" sldId="264"/>
        </pc:sldMkLst>
      </pc:sldChg>
      <pc:sldChg chg="replTag">
        <pc:chgData name="Danny Young" userId="cb0f4ce2-eb4f-479e-8e8f-3beb257e632f" providerId="ADAL" clId="{2FAD7867-5811-4B81-B82E-0EA0E71F9C86}" dt="2024-02-27T02:52:17.332" v="19"/>
        <pc:sldMkLst>
          <pc:docMk/>
          <pc:sldMk cId="1950207934" sldId="265"/>
        </pc:sldMkLst>
      </pc:sldChg>
      <pc:sldChg chg="replTag">
        <pc:chgData name="Danny Young" userId="cb0f4ce2-eb4f-479e-8e8f-3beb257e632f" providerId="ADAL" clId="{2FAD7867-5811-4B81-B82E-0EA0E71F9C86}" dt="2024-02-27T02:52:17.317" v="8"/>
        <pc:sldMkLst>
          <pc:docMk/>
          <pc:sldMk cId="3197797666" sldId="266"/>
        </pc:sldMkLst>
      </pc:sldChg>
      <pc:sldChg chg="replTag">
        <pc:chgData name="Danny Young" userId="cb0f4ce2-eb4f-479e-8e8f-3beb257e632f" providerId="ADAL" clId="{2FAD7867-5811-4B81-B82E-0EA0E71F9C86}" dt="2024-02-27T02:52:17.317" v="9"/>
        <pc:sldMkLst>
          <pc:docMk/>
          <pc:sldMk cId="1193866179" sldId="267"/>
        </pc:sldMkLst>
      </pc:sldChg>
      <pc:sldChg chg="replTag">
        <pc:chgData name="Danny Young" userId="cb0f4ce2-eb4f-479e-8e8f-3beb257e632f" providerId="ADAL" clId="{2FAD7867-5811-4B81-B82E-0EA0E71F9C86}" dt="2024-02-27T02:52:17.332" v="20"/>
        <pc:sldMkLst>
          <pc:docMk/>
          <pc:sldMk cId="2913303467" sldId="268"/>
        </pc:sldMkLst>
      </pc:sldChg>
      <pc:sldChg chg="replTag">
        <pc:chgData name="Danny Young" userId="cb0f4ce2-eb4f-479e-8e8f-3beb257e632f" providerId="ADAL" clId="{2FAD7867-5811-4B81-B82E-0EA0E71F9C86}" dt="2024-02-27T02:52:17.332" v="21"/>
        <pc:sldMkLst>
          <pc:docMk/>
          <pc:sldMk cId="47954766" sldId="269"/>
        </pc:sldMkLst>
      </pc:sldChg>
      <pc:sldChg chg="replTag">
        <pc:chgData name="Danny Young" userId="cb0f4ce2-eb4f-479e-8e8f-3beb257e632f" providerId="ADAL" clId="{2FAD7867-5811-4B81-B82E-0EA0E71F9C86}" dt="2024-02-27T02:52:17.332" v="11"/>
        <pc:sldMkLst>
          <pc:docMk/>
          <pc:sldMk cId="3837269995" sldId="270"/>
        </pc:sldMkLst>
      </pc:sldChg>
      <pc:sldChg chg="replTag">
        <pc:chgData name="Danny Young" userId="cb0f4ce2-eb4f-479e-8e8f-3beb257e632f" providerId="ADAL" clId="{2FAD7867-5811-4B81-B82E-0EA0E71F9C86}" dt="2024-02-27T02:52:17.332" v="12"/>
        <pc:sldMkLst>
          <pc:docMk/>
          <pc:sldMk cId="3362545616" sldId="271"/>
        </pc:sldMkLst>
      </pc:sldChg>
      <pc:sldChg chg="replTag">
        <pc:chgData name="Danny Young" userId="cb0f4ce2-eb4f-479e-8e8f-3beb257e632f" providerId="ADAL" clId="{2FAD7867-5811-4B81-B82E-0EA0E71F9C86}" dt="2024-02-27T02:52:17.332" v="17"/>
        <pc:sldMkLst>
          <pc:docMk/>
          <pc:sldMk cId="507593914" sldId="272"/>
        </pc:sldMkLst>
      </pc:sldChg>
      <pc:sldChg chg="replTag">
        <pc:chgData name="Danny Young" userId="cb0f4ce2-eb4f-479e-8e8f-3beb257e632f" providerId="ADAL" clId="{2FAD7867-5811-4B81-B82E-0EA0E71F9C86}" dt="2024-02-27T02:52:17.332" v="14"/>
        <pc:sldMkLst>
          <pc:docMk/>
          <pc:sldMk cId="604813245" sldId="273"/>
        </pc:sldMkLst>
      </pc:sldChg>
      <pc:sldChg chg="replTag">
        <pc:chgData name="Danny Young" userId="cb0f4ce2-eb4f-479e-8e8f-3beb257e632f" providerId="ADAL" clId="{2FAD7867-5811-4B81-B82E-0EA0E71F9C86}" dt="2024-02-27T02:52:17.332" v="18"/>
        <pc:sldMkLst>
          <pc:docMk/>
          <pc:sldMk cId="1034205834" sldId="274"/>
        </pc:sldMkLst>
      </pc:sldChg>
      <pc:sldChg chg="replTag">
        <pc:chgData name="Danny Young" userId="cb0f4ce2-eb4f-479e-8e8f-3beb257e632f" providerId="ADAL" clId="{2FAD7867-5811-4B81-B82E-0EA0E71F9C86}" dt="2024-02-27T02:52:17.332" v="13"/>
        <pc:sldMkLst>
          <pc:docMk/>
          <pc:sldMk cId="3704314194" sldId="275"/>
        </pc:sldMkLst>
      </pc:sldChg>
      <pc:sldChg chg="replTag">
        <pc:chgData name="Danny Young" userId="cb0f4ce2-eb4f-479e-8e8f-3beb257e632f" providerId="ADAL" clId="{2FAD7867-5811-4B81-B82E-0EA0E71F9C86}" dt="2024-02-27T02:52:17.317" v="1"/>
        <pc:sldMkLst>
          <pc:docMk/>
          <pc:sldMk cId="0" sldId="293"/>
        </pc:sldMkLst>
      </pc:sldChg>
      <pc:sldChg chg="replTag">
        <pc:chgData name="Danny Young" userId="cb0f4ce2-eb4f-479e-8e8f-3beb257e632f" providerId="ADAL" clId="{2FAD7867-5811-4B81-B82E-0EA0E71F9C86}" dt="2024-02-27T02:52:17.317" v="2"/>
        <pc:sldMkLst>
          <pc:docMk/>
          <pc:sldMk cId="3397864361" sldId="294"/>
        </pc:sldMkLst>
      </pc:sldChg>
      <pc:sldChg chg="replTag">
        <pc:chgData name="Danny Young" userId="cb0f4ce2-eb4f-479e-8e8f-3beb257e632f" providerId="ADAL" clId="{2FAD7867-5811-4B81-B82E-0EA0E71F9C86}" dt="2024-02-27T02:52:17.317" v="3"/>
        <pc:sldMkLst>
          <pc:docMk/>
          <pc:sldMk cId="169398781" sldId="295"/>
        </pc:sldMkLst>
      </pc:sldChg>
      <pc:sldChg chg="replTag">
        <pc:chgData name="Danny Young" userId="cb0f4ce2-eb4f-479e-8e8f-3beb257e632f" providerId="ADAL" clId="{2FAD7867-5811-4B81-B82E-0EA0E71F9C86}" dt="2024-02-27T02:52:17.332" v="23"/>
        <pc:sldMkLst>
          <pc:docMk/>
          <pc:sldMk cId="3583166439" sldId="296"/>
        </pc:sldMkLst>
      </pc:sldChg>
      <pc:sldChg chg="replTag">
        <pc:chgData name="Danny Young" userId="cb0f4ce2-eb4f-479e-8e8f-3beb257e632f" providerId="ADAL" clId="{2FAD7867-5811-4B81-B82E-0EA0E71F9C86}" dt="2024-02-27T02:52:17.332" v="22"/>
        <pc:sldMkLst>
          <pc:docMk/>
          <pc:sldMk cId="2790779498" sldId="297"/>
        </pc:sldMkLst>
      </pc:sldChg>
      <pc:sldChg chg="replTag">
        <pc:chgData name="Danny Young" userId="cb0f4ce2-eb4f-479e-8e8f-3beb257e632f" providerId="ADAL" clId="{2FAD7867-5811-4B81-B82E-0EA0E71F9C86}" dt="2024-02-27T02:52:17.332" v="24"/>
        <pc:sldMkLst>
          <pc:docMk/>
          <pc:sldMk cId="1367014393" sldId="298"/>
        </pc:sldMkLst>
      </pc:sldChg>
      <pc:sldChg chg="replTag">
        <pc:chgData name="Danny Young" userId="cb0f4ce2-eb4f-479e-8e8f-3beb257e632f" providerId="ADAL" clId="{2FAD7867-5811-4B81-B82E-0EA0E71F9C86}" dt="2024-02-27T02:52:17.332" v="25"/>
        <pc:sldMkLst>
          <pc:docMk/>
          <pc:sldMk cId="1252006483" sldId="299"/>
        </pc:sldMkLst>
      </pc:sldChg>
      <pc:sldChg chg="replTag">
        <pc:chgData name="Danny Young" userId="cb0f4ce2-eb4f-479e-8e8f-3beb257e632f" providerId="ADAL" clId="{2FAD7867-5811-4B81-B82E-0EA0E71F9C86}" dt="2024-02-27T02:52:17.332" v="26"/>
        <pc:sldMkLst>
          <pc:docMk/>
          <pc:sldMk cId="1551236357" sldId="300"/>
        </pc:sldMkLst>
      </pc:sldChg>
      <pc:sldChg chg="replTag">
        <pc:chgData name="Danny Young" userId="cb0f4ce2-eb4f-479e-8e8f-3beb257e632f" providerId="ADAL" clId="{2FAD7867-5811-4B81-B82E-0EA0E71F9C86}" dt="2024-02-27T02:52:17.332" v="27"/>
        <pc:sldMkLst>
          <pc:docMk/>
          <pc:sldMk cId="2555067675" sldId="301"/>
        </pc:sldMkLst>
      </pc:sldChg>
      <pc:sldChg chg="replTag">
        <pc:chgData name="Danny Young" userId="cb0f4ce2-eb4f-479e-8e8f-3beb257e632f" providerId="ADAL" clId="{2FAD7867-5811-4B81-B82E-0EA0E71F9C86}" dt="2024-02-27T02:52:17.332" v="28"/>
        <pc:sldMkLst>
          <pc:docMk/>
          <pc:sldMk cId="3090955343" sldId="302"/>
        </pc:sldMkLst>
      </pc:sldChg>
      <pc:sldChg chg="replTag">
        <pc:chgData name="Danny Young" userId="cb0f4ce2-eb4f-479e-8e8f-3beb257e632f" providerId="ADAL" clId="{2FAD7867-5811-4B81-B82E-0EA0E71F9C86}" dt="2024-02-27T02:52:17.332" v="30"/>
        <pc:sldMkLst>
          <pc:docMk/>
          <pc:sldMk cId="1510328217" sldId="303"/>
        </pc:sldMkLst>
      </pc:sldChg>
      <pc:sldChg chg="replTag">
        <pc:chgData name="Danny Young" userId="cb0f4ce2-eb4f-479e-8e8f-3beb257e632f" providerId="ADAL" clId="{2FAD7867-5811-4B81-B82E-0EA0E71F9C86}" dt="2024-02-27T02:52:17.332" v="29"/>
        <pc:sldMkLst>
          <pc:docMk/>
          <pc:sldMk cId="1170222498" sldId="304"/>
        </pc:sldMkLst>
      </pc:sldChg>
      <pc:sldChg chg="replTag">
        <pc:chgData name="Danny Young" userId="cb0f4ce2-eb4f-479e-8e8f-3beb257e632f" providerId="ADAL" clId="{2FAD7867-5811-4B81-B82E-0EA0E71F9C86}" dt="2024-02-27T02:52:17.332" v="31"/>
        <pc:sldMkLst>
          <pc:docMk/>
          <pc:sldMk cId="221734696" sldId="305"/>
        </pc:sldMkLst>
      </pc:sldChg>
      <pc:sldChg chg="replTag">
        <pc:chgData name="Danny Young" userId="cb0f4ce2-eb4f-479e-8e8f-3beb257e632f" providerId="ADAL" clId="{2FAD7867-5811-4B81-B82E-0EA0E71F9C86}" dt="2024-02-27T02:52:17.332" v="32"/>
        <pc:sldMkLst>
          <pc:docMk/>
          <pc:sldMk cId="3018706414" sldId="306"/>
        </pc:sldMkLst>
      </pc:sldChg>
      <pc:sldChg chg="replTag">
        <pc:chgData name="Danny Young" userId="cb0f4ce2-eb4f-479e-8e8f-3beb257e632f" providerId="ADAL" clId="{2FAD7867-5811-4B81-B82E-0EA0E71F9C86}" dt="2024-02-27T02:52:17.332" v="33"/>
        <pc:sldMkLst>
          <pc:docMk/>
          <pc:sldMk cId="1030927963" sldId="307"/>
        </pc:sldMkLst>
      </pc:sldChg>
      <pc:sldChg chg="replTag">
        <pc:chgData name="Danny Young" userId="cb0f4ce2-eb4f-479e-8e8f-3beb257e632f" providerId="ADAL" clId="{2FAD7867-5811-4B81-B82E-0EA0E71F9C86}" dt="2024-02-27T02:52:17.332" v="34"/>
        <pc:sldMkLst>
          <pc:docMk/>
          <pc:sldMk cId="2019486020" sldId="308"/>
        </pc:sldMkLst>
      </pc:sldChg>
      <pc:sldChg chg="replTag">
        <pc:chgData name="Danny Young" userId="cb0f4ce2-eb4f-479e-8e8f-3beb257e632f" providerId="ADAL" clId="{2FAD7867-5811-4B81-B82E-0EA0E71F9C86}" dt="2024-02-27T02:52:17.332" v="35"/>
        <pc:sldMkLst>
          <pc:docMk/>
          <pc:sldMk cId="67934074" sldId="309"/>
        </pc:sldMkLst>
      </pc:sldChg>
      <pc:sldChg chg="replTag">
        <pc:chgData name="Danny Young" userId="cb0f4ce2-eb4f-479e-8e8f-3beb257e632f" providerId="ADAL" clId="{2FAD7867-5811-4B81-B82E-0EA0E71F9C86}" dt="2024-02-27T02:52:17.332" v="36"/>
        <pc:sldMkLst>
          <pc:docMk/>
          <pc:sldMk cId="920232809" sldId="310"/>
        </pc:sldMkLst>
      </pc:sldChg>
      <pc:sldChg chg="replTag">
        <pc:chgData name="Danny Young" userId="cb0f4ce2-eb4f-479e-8e8f-3beb257e632f" providerId="ADAL" clId="{2FAD7867-5811-4B81-B82E-0EA0E71F9C86}" dt="2024-02-27T02:52:17.332" v="37"/>
        <pc:sldMkLst>
          <pc:docMk/>
          <pc:sldMk cId="2670118018" sldId="311"/>
        </pc:sldMkLst>
      </pc:sldChg>
      <pc:sldChg chg="replTag">
        <pc:chgData name="Danny Young" userId="cb0f4ce2-eb4f-479e-8e8f-3beb257e632f" providerId="ADAL" clId="{2FAD7867-5811-4B81-B82E-0EA0E71F9C86}" dt="2024-02-27T02:52:17.332" v="38"/>
        <pc:sldMkLst>
          <pc:docMk/>
          <pc:sldMk cId="2995382360" sldId="3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C3650-855D-46DF-8282-795F7F448B2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EF7B4-6A04-439B-B904-3BAA3D91B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4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52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80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12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49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96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76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49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07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52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8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8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1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74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48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19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387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723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4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53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816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6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211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98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462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407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502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366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987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72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499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845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3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61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33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56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5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69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EF7B4-6A04-439B-B904-3BAA3D91B2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8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9CC42-3AC9-4D66-905D-261A78729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8FE4C-E3B2-43A6-BF39-AC50090BF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6EE26-C3CD-44B2-A6E5-9549C33C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B546-B197-441E-8B69-641D338D7F5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FA43E-49F1-4BF5-A788-66E85DF81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24190-A594-467D-B0E1-1D20BCC9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D5F3-285F-4B6F-9621-7F4409E70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0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EA4A-55D9-464D-8E0F-1A71A249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C8B2F2-C73E-45C8-840D-21EE0A893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A084E-0548-44E1-B8AD-E74C8EFF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B546-B197-441E-8B69-641D338D7F5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5896-48EF-460F-AC6B-BCDCACF67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55BBE-D893-4660-ADB3-C2D78552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D5F3-285F-4B6F-9621-7F4409E70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9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7A14EF-40CF-4694-B067-7DCE1822F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EF42F-3102-49B3-AA63-022B7EF0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7DDFF-124C-4EE9-81D7-7A4F7B0A5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B546-B197-441E-8B69-641D338D7F5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569B8-3D3E-44B6-AC65-0C917901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678B0-4D17-464B-BAE7-DD5CC725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D5F3-285F-4B6F-9621-7F4409E70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1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0486-962B-4115-94C1-F8A9C7B0F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E111-446E-46BA-A26F-7A7FBAE5E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116F5-431D-423B-8068-D78074709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B546-B197-441E-8B69-641D338D7F5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14029-2F9A-4847-8FF7-21928857B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8345D-0387-4584-B852-1582AC3D9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D5F3-285F-4B6F-9621-7F4409E70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5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6387-3647-471C-8B5B-9FE539C6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E657D-63B2-4AD2-AD82-8B68F2101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E3534-38DD-4845-8411-93F1E389B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B546-B197-441E-8B69-641D338D7F5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E47E1-FCCB-4A2D-B0F6-30D955CE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DAA53-03BB-4D51-9A5D-1B2ECF6B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D5F3-285F-4B6F-9621-7F4409E70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4FBC3-0F98-4FFC-94B9-D9550743C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BDD6A-895F-4162-AFE0-CA8FE864A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A797C-9821-4994-B329-E3B5E6754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8E8FC-3A2E-43CA-96EE-E717D919B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B546-B197-441E-8B69-641D338D7F5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6E370-2F56-46D2-8026-EE365952F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E6590-3FB9-453E-B9F2-2969B06E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D5F3-285F-4B6F-9621-7F4409E70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0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9BB64-EC3C-474A-BBD0-E3A849EF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C8342-7324-431E-8DFB-835141F41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B5313-272C-458D-938E-0158D3A7A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092A0E-A73B-4D7A-9E13-ED4648F9B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27F79F-7403-47E2-81B1-81D94AC76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1DB532-8730-4E5C-913F-1ACD43681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B546-B197-441E-8B69-641D338D7F5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6E3E31-451B-4326-B3F3-F7C08388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12477C-C85A-45B6-8226-35B7BE31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D5F3-285F-4B6F-9621-7F4409E70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46069-C99C-44FA-96DD-1CADD5EB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8A0E4-29DC-467D-B8F3-994023F8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B546-B197-441E-8B69-641D338D7F5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9A8AD-DF3D-4A0A-8969-210FB5E35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D1E93-ECAF-49C3-9C39-EA5F26F0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D5F3-285F-4B6F-9621-7F4409E70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DBF16-FB55-42C3-8472-33710EBB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B546-B197-441E-8B69-641D338D7F5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1CDB81-D7A7-4392-AC29-3AFE3BDA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AF6DE-EB1F-43D2-9512-5291F4EC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D5F3-285F-4B6F-9621-7F4409E70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1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F2D76-6AB1-49F9-8846-4562D86D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DA339-E2D8-46F3-A24C-96EE8C177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F3A9B-3DD9-4668-B19B-73F00F8DE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151AE-E634-4839-81A8-4C6D98BF9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B546-B197-441E-8B69-641D338D7F5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4147D-6004-4CAE-834E-2FA9F498D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F63A1-2969-4D30-B17C-B9EC4A90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D5F3-285F-4B6F-9621-7F4409E70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7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51F7C-7358-4FB1-9EA6-EB0C6FD0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11C645-697A-45E6-B2C0-FA222AD2F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5DE18-A2BE-4973-BFC5-072D63A98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55E86-2B06-4654-974E-0B3980FB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B546-B197-441E-8B69-641D338D7F5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B4CA0-3A73-4BAF-9617-28BB44CF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76FAF-934D-440C-95C5-C667F8E5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D5F3-285F-4B6F-9621-7F4409E70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3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AD142B-9B69-4E76-BBE6-510F3240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696CB-3F59-4405-8E95-C101478E4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5D7E0-5FB4-49E1-93A7-DC63C2E88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6B546-B197-441E-8B69-641D338D7F5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0D26A-F8BB-4305-9B56-83528B4FF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B75C9-74B3-4568-B8D8-1B9247F34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9D5F3-285F-4B6F-9621-7F4409E70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9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52.wmf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35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1" Type="http://schemas.openxmlformats.org/officeDocument/2006/relationships/tags" Target="../tags/tag14.x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46.pn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21.wmf"/><Relationship Id="rId22" Type="http://schemas.openxmlformats.org/officeDocument/2006/relationships/image" Target="../media/image5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70.png"/><Relationship Id="rId5" Type="http://schemas.openxmlformats.org/officeDocument/2006/relationships/image" Target="../media/image68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2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tags" Target="../tags/tag4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wmf"/><Relationship Id="rId5" Type="http://schemas.openxmlformats.org/officeDocument/2006/relationships/image" Target="../media/image2.png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1.wmf"/><Relationship Id="rId4" Type="http://schemas.openxmlformats.org/officeDocument/2006/relationships/image" Target="../media/image1.png"/><Relationship Id="rId9" Type="http://schemas.openxmlformats.org/officeDocument/2006/relationships/image" Target="../media/image6.wmf"/><Relationship Id="rId14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9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8.wmf"/><Relationship Id="rId26" Type="http://schemas.openxmlformats.org/officeDocument/2006/relationships/oleObject" Target="../embeddings/oleObject20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6.bin"/><Relationship Id="rId34" Type="http://schemas.openxmlformats.org/officeDocument/2006/relationships/oleObject" Target="../embeddings/oleObject24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19.bin"/><Relationship Id="rId33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29" Type="http://schemas.openxmlformats.org/officeDocument/2006/relationships/image" Target="../media/image22.wmf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11" Type="http://schemas.openxmlformats.org/officeDocument/2006/relationships/oleObject" Target="../embeddings/oleObject11.bin"/><Relationship Id="rId24" Type="http://schemas.openxmlformats.org/officeDocument/2006/relationships/oleObject" Target="../embeddings/oleObject18.bin"/><Relationship Id="rId32" Type="http://schemas.openxmlformats.org/officeDocument/2006/relationships/oleObject" Target="../embeddings/oleObject23.bin"/><Relationship Id="rId5" Type="http://schemas.openxmlformats.org/officeDocument/2006/relationships/image" Target="../media/image4.png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28" Type="http://schemas.openxmlformats.org/officeDocument/2006/relationships/oleObject" Target="../embeddings/oleObject21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5.bin"/><Relationship Id="rId31" Type="http://schemas.openxmlformats.org/officeDocument/2006/relationships/image" Target="../media/image23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6.wmf"/><Relationship Id="rId22" Type="http://schemas.openxmlformats.org/officeDocument/2006/relationships/image" Target="../media/image20.wmf"/><Relationship Id="rId27" Type="http://schemas.openxmlformats.org/officeDocument/2006/relationships/image" Target="../media/image21.wmf"/><Relationship Id="rId30" Type="http://schemas.openxmlformats.org/officeDocument/2006/relationships/oleObject" Target="../embeddings/oleObject22.bin"/><Relationship Id="rId35" Type="http://schemas.openxmlformats.org/officeDocument/2006/relationships/image" Target="../media/image25.wmf"/><Relationship Id="rId8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5F16-668D-4F6F-9447-408B9F4217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 Stats CH 1 and 2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B2BDC-9BDB-4C1E-A854-8760410DD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164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B4635-F20B-4412-A4D8-0F7FC5642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38" y="-15903"/>
            <a:ext cx="7561130" cy="3794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51CC35-C7A8-4E21-8C1E-ACB56F92B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65148"/>
            <a:ext cx="8002117" cy="32103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1CE40E-2650-4661-A585-4946CCB29EC2}"/>
              </a:ext>
            </a:extLst>
          </p:cNvPr>
          <p:cNvSpPr txBox="1"/>
          <p:nvPr/>
        </p:nvSpPr>
        <p:spPr>
          <a:xfrm>
            <a:off x="6070985" y="801125"/>
            <a:ext cx="4611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Just to be completely sure, I typed this data on calculator using L 1 and L2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647728-64A1-45FF-80E9-9018D2C95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4528" y="1631745"/>
            <a:ext cx="2472643" cy="1720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A9D582-EA7F-4B28-812A-4D3C8F04B36A}"/>
              </a:ext>
            </a:extLst>
          </p:cNvPr>
          <p:cNvSpPr txBox="1"/>
          <p:nvPr/>
        </p:nvSpPr>
        <p:spPr>
          <a:xfrm>
            <a:off x="8603673" y="1626856"/>
            <a:ext cx="3355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TO save time, I would use the calculator to create my boxplot…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5E94D-076F-4522-AF3D-C7B6ED89A1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6970" y="2391935"/>
            <a:ext cx="3134162" cy="1991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CEDDE9-B603-4B72-AEBC-AF3AA8C708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7268" y="4582188"/>
            <a:ext cx="3143689" cy="16671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75B714-3C76-4695-BB1B-2B027180751C}"/>
              </a:ext>
            </a:extLst>
          </p:cNvPr>
          <p:cNvSpPr txBox="1"/>
          <p:nvPr/>
        </p:nvSpPr>
        <p:spPr>
          <a:xfrm>
            <a:off x="5347855" y="5270602"/>
            <a:ext cx="335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ANSWER “D”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386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6496F-C2F4-4A58-A4DC-84A823A49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86A019-AA40-4B21-B8A6-E394AB1D8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28919" y="3639293"/>
            <a:ext cx="3134162" cy="724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D35CC-A79C-4B84-B166-DFC746BC1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51" y="80623"/>
            <a:ext cx="7535327" cy="4867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8D6346-CAE7-452B-88A4-9E648FE800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726" y="5072532"/>
            <a:ext cx="3165555" cy="1463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DA4F81-C97A-4644-8E1F-74C07BBFB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424" y="5364926"/>
            <a:ext cx="5155769" cy="1190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047511-EED8-4860-BABE-82155E109BDB}"/>
              </a:ext>
            </a:extLst>
          </p:cNvPr>
          <p:cNvSpPr txBox="1"/>
          <p:nvPr/>
        </p:nvSpPr>
        <p:spPr>
          <a:xfrm>
            <a:off x="6467827" y="3473848"/>
            <a:ext cx="461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Distribution is skewed left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46479-FD17-4858-93B8-8433AC581770}"/>
              </a:ext>
            </a:extLst>
          </p:cNvPr>
          <p:cNvSpPr txBox="1"/>
          <p:nvPr/>
        </p:nvSpPr>
        <p:spPr>
          <a:xfrm>
            <a:off x="6365784" y="3769370"/>
            <a:ext cx="461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Distribution is NOT symmetrical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59AD0B-5BBE-44B5-8369-B373164316F8}"/>
              </a:ext>
            </a:extLst>
          </p:cNvPr>
          <p:cNvSpPr txBox="1"/>
          <p:nvPr/>
        </p:nvSpPr>
        <p:spPr>
          <a:xfrm>
            <a:off x="6398914" y="4160307"/>
            <a:ext cx="461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IQR is less than 1 [Q1: 2.2  Q3: 3]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F62145-6AD8-4D89-91A8-3D9886937959}"/>
              </a:ext>
            </a:extLst>
          </p:cNvPr>
          <p:cNvSpPr txBox="1"/>
          <p:nvPr/>
        </p:nvSpPr>
        <p:spPr>
          <a:xfrm>
            <a:off x="7481616" y="4598952"/>
            <a:ext cx="461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Q3 is at GPA of 3.  So 75% of data point is less than GPA of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788ADF-8662-4F7E-A7EF-0E04BB0A2542}"/>
              </a:ext>
            </a:extLst>
          </p:cNvPr>
          <p:cNvSpPr txBox="1"/>
          <p:nvPr/>
        </p:nvSpPr>
        <p:spPr>
          <a:xfrm>
            <a:off x="7358973" y="5752492"/>
            <a:ext cx="461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Answer is “E”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542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B59A-11A7-4A03-B936-F77EC4CC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C3813A-6368-4065-A055-476169BD9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97" y="155895"/>
            <a:ext cx="10502772" cy="2547548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A47021E-1278-43CB-B5B4-0D06941CB5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9212"/>
              </p:ext>
            </p:extLst>
          </p:nvPr>
        </p:nvGraphicFramePr>
        <p:xfrm>
          <a:off x="2888500" y="4116503"/>
          <a:ext cx="4862513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0" imgH="469800" progId="Equation.DSMT4">
                  <p:embed/>
                </p:oleObj>
              </mc:Choice>
              <mc:Fallback>
                <p:oleObj name="Equation" r:id="rId5" imgW="228600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A47021E-1278-43CB-B5B4-0D06941CB5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88500" y="4116503"/>
                        <a:ext cx="4862513" cy="99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0FDA2D-5BF1-4F71-A508-04575D9F8E33}"/>
              </a:ext>
            </a:extLst>
          </p:cNvPr>
          <p:cNvSpPr txBox="1"/>
          <p:nvPr/>
        </p:nvSpPr>
        <p:spPr>
          <a:xfrm>
            <a:off x="1754147" y="5155904"/>
            <a:ext cx="5311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denominator includes everyone that received a certificate b/c they scored 1900 or higher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AFC95F-0E01-4489-9E54-5B3A267932DD}"/>
              </a:ext>
            </a:extLst>
          </p:cNvPr>
          <p:cNvSpPr txBox="1"/>
          <p:nvPr/>
        </p:nvSpPr>
        <p:spPr>
          <a:xfrm>
            <a:off x="900706" y="3629133"/>
            <a:ext cx="638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numerator includes everyone that scored 2100 or higher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D993C8B-B9DA-4BCA-9BB3-A8A9E86AC1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118726"/>
              </p:ext>
            </p:extLst>
          </p:nvPr>
        </p:nvGraphicFramePr>
        <p:xfrm>
          <a:off x="7744344" y="4378844"/>
          <a:ext cx="14589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5800" imgH="177480" progId="Equation.DSMT4">
                  <p:embed/>
                </p:oleObj>
              </mc:Choice>
              <mc:Fallback>
                <p:oleObj name="Equation" r:id="rId7" imgW="68580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D993C8B-B9DA-4BCA-9BB3-A8A9E86AC1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44344" y="4378844"/>
                        <a:ext cx="1458913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49A778A-2C91-42D6-95DF-1FDA2D015201}"/>
              </a:ext>
            </a:extLst>
          </p:cNvPr>
          <p:cNvSpPr txBox="1"/>
          <p:nvPr/>
        </p:nvSpPr>
        <p:spPr>
          <a:xfrm>
            <a:off x="7922029" y="5003504"/>
            <a:ext cx="4100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Around 25% of all certificate receivers got a score of 2100 or higher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26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9F2F1-7C07-4519-A3B1-39B97860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54390-4DFD-48CB-8B9C-E9CA30C56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66" y="276853"/>
            <a:ext cx="10916263" cy="2859021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8C40271-8473-4A3A-ACCC-BC8A7473D4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368664"/>
              </p:ext>
            </p:extLst>
          </p:nvPr>
        </p:nvGraphicFramePr>
        <p:xfrm>
          <a:off x="784764" y="3796348"/>
          <a:ext cx="23749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17440" imgH="253800" progId="Equation.DSMT4">
                  <p:embed/>
                </p:oleObj>
              </mc:Choice>
              <mc:Fallback>
                <p:oleObj name="Equation" r:id="rId5" imgW="111744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8C40271-8473-4A3A-ACCC-BC8A7473D4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4764" y="3796348"/>
                        <a:ext cx="23749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83E1E3C-8A8E-4B16-AC59-B8095B7741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943698"/>
              </p:ext>
            </p:extLst>
          </p:nvPr>
        </p:nvGraphicFramePr>
        <p:xfrm>
          <a:off x="3209925" y="3870049"/>
          <a:ext cx="14843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400" imgH="177480" progId="Equation.DSMT4">
                  <p:embed/>
                </p:oleObj>
              </mc:Choice>
              <mc:Fallback>
                <p:oleObj name="Equation" r:id="rId7" imgW="69840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83E1E3C-8A8E-4B16-AC59-B8095B7741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9925" y="3870049"/>
                        <a:ext cx="1484313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47F58DF-6869-48A4-9A3D-AD829DCA13A4}"/>
              </a:ext>
            </a:extLst>
          </p:cNvPr>
          <p:cNvSpPr txBox="1"/>
          <p:nvPr/>
        </p:nvSpPr>
        <p:spPr>
          <a:xfrm>
            <a:off x="543219" y="4335594"/>
            <a:ext cx="4100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This is the z-score that corresponds with the 75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percentile.  It also corresponds with the insurance premium of $1800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6F36720-D693-4D21-A317-4206C0D84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338136"/>
              </p:ext>
            </p:extLst>
          </p:nvPr>
        </p:nvGraphicFramePr>
        <p:xfrm>
          <a:off x="8875713" y="3698875"/>
          <a:ext cx="19716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7000" imgH="177480" progId="Equation.DSMT4">
                  <p:embed/>
                </p:oleObj>
              </mc:Choice>
              <mc:Fallback>
                <p:oleObj name="Equation" r:id="rId9" imgW="92700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6F36720-D693-4D21-A317-4206C0D84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75713" y="3698875"/>
                        <a:ext cx="19716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A034FD5-91C9-45FE-929A-A54141206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621110"/>
              </p:ext>
            </p:extLst>
          </p:nvPr>
        </p:nvGraphicFramePr>
        <p:xfrm>
          <a:off x="8880995" y="4107489"/>
          <a:ext cx="12700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6880" imgH="228600" progId="Equation.DSMT4">
                  <p:embed/>
                </p:oleObj>
              </mc:Choice>
              <mc:Fallback>
                <p:oleObj name="Equation" r:id="rId11" imgW="5968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A034FD5-91C9-45FE-929A-A54141206E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80995" y="4107489"/>
                        <a:ext cx="12700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4EB3483-8AEE-40A8-9FDF-BE6FD1FA35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168167"/>
              </p:ext>
            </p:extLst>
          </p:nvPr>
        </p:nvGraphicFramePr>
        <p:xfrm>
          <a:off x="9005349" y="4619722"/>
          <a:ext cx="7826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68280" imgH="177480" progId="Equation.DSMT4">
                  <p:embed/>
                </p:oleObj>
              </mc:Choice>
              <mc:Fallback>
                <p:oleObj name="Equation" r:id="rId13" imgW="36828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4EB3483-8AEE-40A8-9FDF-BE6FD1FA35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005349" y="4619722"/>
                        <a:ext cx="782638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FAC0071-A05C-469D-995D-BA29F8A0A2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486291"/>
              </p:ext>
            </p:extLst>
          </p:nvPr>
        </p:nvGraphicFramePr>
        <p:xfrm>
          <a:off x="8984182" y="5115022"/>
          <a:ext cx="1241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83920" imgH="203040" progId="Equation.DSMT4">
                  <p:embed/>
                </p:oleObj>
              </mc:Choice>
              <mc:Fallback>
                <p:oleObj name="Equation" r:id="rId15" imgW="58392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FAC0071-A05C-469D-995D-BA29F8A0A2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984182" y="5115022"/>
                        <a:ext cx="12414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91AB1BB-9A99-4772-97D0-BB7E6E9B87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324325"/>
              </p:ext>
            </p:extLst>
          </p:nvPr>
        </p:nvGraphicFramePr>
        <p:xfrm>
          <a:off x="5111750" y="3727450"/>
          <a:ext cx="33496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74640" imgH="393480" progId="Equation.DSMT4">
                  <p:embed/>
                </p:oleObj>
              </mc:Choice>
              <mc:Fallback>
                <p:oleObj name="Equation" r:id="rId17" imgW="157464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91AB1BB-9A99-4772-97D0-BB7E6E9B87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11750" y="3727450"/>
                        <a:ext cx="3349625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D87FD67-AC7F-4E58-9CAD-697AAC24E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715970"/>
              </p:ext>
            </p:extLst>
          </p:nvPr>
        </p:nvGraphicFramePr>
        <p:xfrm>
          <a:off x="5789604" y="4583209"/>
          <a:ext cx="221456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41120" imgH="393480" progId="Equation.DSMT4">
                  <p:embed/>
                </p:oleObj>
              </mc:Choice>
              <mc:Fallback>
                <p:oleObj name="Equation" r:id="rId19" imgW="104112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DD87FD67-AC7F-4E58-9CAD-697AAC24EE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89604" y="4583209"/>
                        <a:ext cx="2214562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CE98B0F-1046-4A69-A369-805F0C9568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654072"/>
              </p:ext>
            </p:extLst>
          </p:nvPr>
        </p:nvGraphicFramePr>
        <p:xfrm>
          <a:off x="5907088" y="5532438"/>
          <a:ext cx="18621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76240" imgH="177480" progId="Equation.DSMT4">
                  <p:embed/>
                </p:oleObj>
              </mc:Choice>
              <mc:Fallback>
                <p:oleObj name="Equation" r:id="rId21" imgW="87624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CE98B0F-1046-4A69-A369-805F0C9568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907088" y="5532438"/>
                        <a:ext cx="1862137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BA330CD-5201-4C1C-9149-12D0266B7D6E}"/>
              </a:ext>
            </a:extLst>
          </p:cNvPr>
          <p:cNvSpPr txBox="1"/>
          <p:nvPr/>
        </p:nvSpPr>
        <p:spPr>
          <a:xfrm>
            <a:off x="600203" y="5537566"/>
            <a:ext cx="410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standard deviation is $222.39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54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E4DAC-B162-498A-9701-2CB04A88B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B76A6-D1A9-4E77-B5A5-32301B091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B5BC2-5DB2-49AF-A915-6FDF3F4BC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04414"/>
            <a:ext cx="11446313" cy="3465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4D8A7C-1DBF-43C2-9C53-E348D9BDB057}"/>
              </a:ext>
            </a:extLst>
          </p:cNvPr>
          <p:cNvSpPr txBox="1"/>
          <p:nvPr/>
        </p:nvSpPr>
        <p:spPr>
          <a:xfrm>
            <a:off x="4726930" y="2062846"/>
            <a:ext cx="4100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Going up 2 std deviations and down 2 standard deviations from the mean will give us an area of 95%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5B5FC-3CD4-4173-8C6A-1CACB8B6B120}"/>
              </a:ext>
            </a:extLst>
          </p:cNvPr>
          <p:cNvSpPr txBox="1"/>
          <p:nvPr/>
        </p:nvSpPr>
        <p:spPr>
          <a:xfrm>
            <a:off x="4783915" y="3296624"/>
            <a:ext cx="410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ANSWER “B”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31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F92958-84BF-45CC-BE22-973CF31EC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0" y="114982"/>
            <a:ext cx="11684979" cy="2691827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650B866-786F-45F7-9016-F1B21484EC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323703"/>
              </p:ext>
            </p:extLst>
          </p:nvPr>
        </p:nvGraphicFramePr>
        <p:xfrm>
          <a:off x="312738" y="3795713"/>
          <a:ext cx="33194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62040" imgH="253800" progId="Equation.DSMT4">
                  <p:embed/>
                </p:oleObj>
              </mc:Choice>
              <mc:Fallback>
                <p:oleObj name="Equation" r:id="rId5" imgW="1562040" imgH="253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650B866-786F-45F7-9016-F1B21484EC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738" y="3795713"/>
                        <a:ext cx="3319462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0666C31-AAF2-4FDB-AEDC-A21AAB39D9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562711"/>
              </p:ext>
            </p:extLst>
          </p:nvPr>
        </p:nvGraphicFramePr>
        <p:xfrm>
          <a:off x="3925888" y="3854450"/>
          <a:ext cx="11334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33160" imgH="177480" progId="Equation.DSMT4">
                  <p:embed/>
                </p:oleObj>
              </mc:Choice>
              <mc:Fallback>
                <p:oleObj name="Equation" r:id="rId7" imgW="53316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0666C31-AAF2-4FDB-AEDC-A21AAB39D9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25888" y="3854450"/>
                        <a:ext cx="11334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F92EE3F-EC26-4DAC-9EB1-57F77642D3B6}"/>
              </a:ext>
            </a:extLst>
          </p:cNvPr>
          <p:cNvSpPr txBox="1"/>
          <p:nvPr/>
        </p:nvSpPr>
        <p:spPr>
          <a:xfrm>
            <a:off x="4783915" y="4934593"/>
            <a:ext cx="410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ANSWER “C”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81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E66E8-1864-4A8D-9252-C579E683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DBE06-0403-4E40-BEA1-9DBE811C4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D0F9D-EE65-4640-B1B4-6CA454CC0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49" y="250383"/>
            <a:ext cx="10665537" cy="3216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37DA84-F2EA-4148-89A5-CA9ED48C5E36}"/>
              </a:ext>
            </a:extLst>
          </p:cNvPr>
          <p:cNvSpPr txBox="1"/>
          <p:nvPr/>
        </p:nvSpPr>
        <p:spPr>
          <a:xfrm>
            <a:off x="4783915" y="3296624"/>
            <a:ext cx="410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ANSWER “E”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572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2F87A-5A62-4719-8750-25981C52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FC11E-089E-4B8E-8491-03C0E966E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2817A-9F52-492C-85F4-BB2F5D6FA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57" y="154483"/>
            <a:ext cx="7937179" cy="64697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573F17-729C-4CEF-B4D8-127E4D31A3C2}"/>
              </a:ext>
            </a:extLst>
          </p:cNvPr>
          <p:cNvSpPr txBox="1"/>
          <p:nvPr/>
        </p:nvSpPr>
        <p:spPr>
          <a:xfrm>
            <a:off x="4823671" y="2668471"/>
            <a:ext cx="4100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ANSWER “B”, it’s the only choice where the total area is 1.00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7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BFCDFB-6742-41E4-9F75-52A92701E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86" y="170831"/>
            <a:ext cx="11311733" cy="29264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0FC343-A69B-4D17-8F82-6DDB950C29F8}"/>
              </a:ext>
            </a:extLst>
          </p:cNvPr>
          <p:cNvSpPr txBox="1"/>
          <p:nvPr/>
        </p:nvSpPr>
        <p:spPr>
          <a:xfrm>
            <a:off x="156256" y="3328429"/>
            <a:ext cx="410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new Mean = 10 x 9 + 10 = 100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8B367-90A9-43B9-BE12-8B5426DEB164}"/>
              </a:ext>
            </a:extLst>
          </p:cNvPr>
          <p:cNvSpPr txBox="1"/>
          <p:nvPr/>
        </p:nvSpPr>
        <p:spPr>
          <a:xfrm>
            <a:off x="165533" y="3703465"/>
            <a:ext cx="410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new variance = 4 x 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263F5F-10D9-4796-8C03-D51A51B8B370}"/>
              </a:ext>
            </a:extLst>
          </p:cNvPr>
          <p:cNvSpPr txBox="1"/>
          <p:nvPr/>
        </p:nvSpPr>
        <p:spPr>
          <a:xfrm>
            <a:off x="206614" y="4102355"/>
            <a:ext cx="410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new std dev =6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E37E6-5D30-4F8E-8867-29A190FA55C4}"/>
              </a:ext>
            </a:extLst>
          </p:cNvPr>
          <p:cNvSpPr txBox="1"/>
          <p:nvPr/>
        </p:nvSpPr>
        <p:spPr>
          <a:xfrm>
            <a:off x="247695" y="4501245"/>
            <a:ext cx="410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Ooops</a:t>
            </a:r>
            <a:r>
              <a:rPr lang="en-US" dirty="0">
                <a:solidFill>
                  <a:srgbClr val="FF0000"/>
                </a:solidFill>
              </a:rPr>
              <a:t>, none of the choices work….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75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FE1C-7067-47C7-BF1F-6729DDC8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CD179-308E-49A7-A2EB-EF14F8AA0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F67BF8-2CF0-481B-9AF8-E67A4CC8D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339" y="69178"/>
            <a:ext cx="11406996" cy="55442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326005-9944-4B56-ADD8-C2AFCF99DC2B}"/>
              </a:ext>
            </a:extLst>
          </p:cNvPr>
          <p:cNvSpPr txBox="1"/>
          <p:nvPr/>
        </p:nvSpPr>
        <p:spPr>
          <a:xfrm>
            <a:off x="6724033" y="4680151"/>
            <a:ext cx="410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ANSWER “E”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420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>
            <a:extLst>
              <a:ext uri="{FF2B5EF4-FFF2-40B4-BE49-F238E27FC236}">
                <a16:creationId xmlns:a16="http://schemas.microsoft.com/office/drawing/2014/main" id="{EEE460F7-83E9-4099-8D45-EBB7AB5D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87350"/>
            <a:ext cx="8010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>
            <a:extLst>
              <a:ext uri="{FF2B5EF4-FFF2-40B4-BE49-F238E27FC236}">
                <a16:creationId xmlns:a16="http://schemas.microsoft.com/office/drawing/2014/main" id="{CBC83578-8067-42E6-B5BD-C3E0AB41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04900"/>
            <a:ext cx="75644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>
            <a:extLst>
              <a:ext uri="{FF2B5EF4-FFF2-40B4-BE49-F238E27FC236}">
                <a16:creationId xmlns:a16="http://schemas.microsoft.com/office/drawing/2014/main" id="{DC7099E2-AC2F-45B7-8FBB-5F9B3762C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170488"/>
            <a:ext cx="91170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7">
            <a:extLst>
              <a:ext uri="{FF2B5EF4-FFF2-40B4-BE49-F238E27FC236}">
                <a16:creationId xmlns:a16="http://schemas.microsoft.com/office/drawing/2014/main" id="{1033DB3B-A0E6-426E-8A1B-395677BDF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5842000"/>
            <a:ext cx="87344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1BC40-DA75-4E97-9776-19E404C0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C09181-BAD3-42CA-A856-65349121C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56" y="159030"/>
            <a:ext cx="11290141" cy="48104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B7BA35-5F2D-454D-81EA-6CB8971760D7}"/>
              </a:ext>
            </a:extLst>
          </p:cNvPr>
          <p:cNvSpPr txBox="1"/>
          <p:nvPr/>
        </p:nvSpPr>
        <p:spPr>
          <a:xfrm>
            <a:off x="1070656" y="4870982"/>
            <a:ext cx="410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Find the “z” score for each class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2427C2-BB03-40A1-9ECC-EF0FC729DA85}"/>
              </a:ext>
            </a:extLst>
          </p:cNvPr>
          <p:cNvSpPr txBox="1"/>
          <p:nvPr/>
        </p:nvSpPr>
        <p:spPr>
          <a:xfrm>
            <a:off x="984516" y="5293728"/>
            <a:ext cx="410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Geometry    vs     Biology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77E0E92-7786-4BED-B8DC-1BA73CF3DD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801202"/>
              </p:ext>
            </p:extLst>
          </p:nvPr>
        </p:nvGraphicFramePr>
        <p:xfrm>
          <a:off x="436300" y="5800629"/>
          <a:ext cx="23241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393480" progId="Equation.DSMT4">
                  <p:embed/>
                </p:oleObj>
              </mc:Choice>
              <mc:Fallback>
                <p:oleObj name="Equation" r:id="rId5" imgW="109188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77E0E92-7786-4BED-B8DC-1BA73CF3D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300" y="5800629"/>
                        <a:ext cx="2324100" cy="83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AAA7303-E03D-4718-A64C-6DDF29C043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979848"/>
              </p:ext>
            </p:extLst>
          </p:nvPr>
        </p:nvGraphicFramePr>
        <p:xfrm>
          <a:off x="3267185" y="5786369"/>
          <a:ext cx="26479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44520" imgH="393480" progId="Equation.DSMT4">
                  <p:embed/>
                </p:oleObj>
              </mc:Choice>
              <mc:Fallback>
                <p:oleObj name="Equation" r:id="rId7" imgW="124452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AAA7303-E03D-4718-A64C-6DDF29C04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67185" y="5786369"/>
                        <a:ext cx="2647950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9195416-CD96-4169-A9EE-BA79AB3D3751}"/>
              </a:ext>
            </a:extLst>
          </p:cNvPr>
          <p:cNvSpPr txBox="1"/>
          <p:nvPr/>
        </p:nvSpPr>
        <p:spPr>
          <a:xfrm>
            <a:off x="6121060" y="5261921"/>
            <a:ext cx="4100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Her “z” score is higher in the biology exam.  Answer “B”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020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64E01-78D2-4C4F-9D26-F355572B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ABBE0-C07B-431B-8C88-A44E5AADB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24810-BF4D-4506-A996-DD1724CE7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37" y="443479"/>
            <a:ext cx="12276552" cy="54806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3303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E049-021E-461D-BD0E-BCEBCA7D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5C2E7-4821-44C3-99EE-F921C46B0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9DEA7-CCA8-4068-8B53-EE408CB90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15" y="4162568"/>
            <a:ext cx="11290382" cy="2397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CFDCD0-570F-45B2-B58F-DBF17D9BB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73" y="213722"/>
            <a:ext cx="10965636" cy="3713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62AFC8-FC5A-420E-AC7E-29581FC57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73" y="205771"/>
            <a:ext cx="10965636" cy="3713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95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7C05-15AD-46E9-AD8F-0E392163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B8860-364F-400A-933E-9852E1075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ACC13-93A6-4EC7-A14E-D20E6AC06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3062285"/>
            <a:ext cx="12192000" cy="1035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662399-3001-4AFB-9AA6-1B49AB7A6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80" y="181917"/>
            <a:ext cx="9046721" cy="3064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C335BB-D47D-4480-9C87-4DDFE1241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398" y="4241484"/>
            <a:ext cx="10193173" cy="2448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077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8859-9011-4BB2-A47B-BBA84D471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5E5CB-2997-49E1-AFFF-F6315B7D5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F7B4B-602B-42E9-A824-84C9FA925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70" y="252462"/>
            <a:ext cx="9983593" cy="4258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009208-FAA0-4DAE-B017-9CEAA1ADC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050" y="4662633"/>
            <a:ext cx="9459645" cy="1476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3166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A77903-B731-4763-95FA-178C99468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6" y="161884"/>
            <a:ext cx="12192000" cy="968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C0C19C-7431-4DF6-BB1F-0D03F489D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33" y="1558436"/>
            <a:ext cx="10699063" cy="1644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AC00A0-3591-49B4-9502-794A591BF3DD}"/>
              </a:ext>
            </a:extLst>
          </p:cNvPr>
          <p:cNvSpPr txBox="1"/>
          <p:nvPr/>
        </p:nvSpPr>
        <p:spPr>
          <a:xfrm>
            <a:off x="206734" y="1367625"/>
            <a:ext cx="299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3D6614-8FC9-4CC1-9E93-275D3189C5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272" y="4437265"/>
            <a:ext cx="9745435" cy="20386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48AAFD-51CC-409B-AD5C-7E8E09DEABF8}"/>
              </a:ext>
            </a:extLst>
          </p:cNvPr>
          <p:cNvSpPr txBox="1"/>
          <p:nvPr/>
        </p:nvSpPr>
        <p:spPr>
          <a:xfrm>
            <a:off x="80838" y="3810000"/>
            <a:ext cx="299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Scoring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0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C913E-147C-4977-BC50-9FD1E12F3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057"/>
            <a:ext cx="12192000" cy="738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1148F-55D0-4C90-A78C-B693E2431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11" y="1283157"/>
            <a:ext cx="9935962" cy="17147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6F5EB6-E391-48D7-BB62-E0D03C7C64E2}"/>
              </a:ext>
            </a:extLst>
          </p:cNvPr>
          <p:cNvSpPr txBox="1"/>
          <p:nvPr/>
        </p:nvSpPr>
        <p:spPr>
          <a:xfrm>
            <a:off x="248298" y="927050"/>
            <a:ext cx="299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82BDF5-9B6D-45DB-B617-771C353D7AEA}"/>
              </a:ext>
            </a:extLst>
          </p:cNvPr>
          <p:cNvSpPr txBox="1"/>
          <p:nvPr/>
        </p:nvSpPr>
        <p:spPr>
          <a:xfrm>
            <a:off x="80838" y="3810000"/>
            <a:ext cx="299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Scoring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FC287C-8DA7-4FF1-B923-5D441B8A1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750" y="3279390"/>
            <a:ext cx="9945488" cy="34580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20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0525-1C66-437C-9D89-80F439A6A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998" y="405517"/>
            <a:ext cx="10515600" cy="7553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Important notes!!!  Read THIS PART!!!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A5B6FE-236D-4A47-9D8C-EE7762659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11" y="1187289"/>
            <a:ext cx="11769561" cy="3170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1236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E946E-CA3D-4885-8F97-41C120A2D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0BE3A-03DE-4FC6-A519-4EB686580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7B523-C6F2-4739-833D-73A5F05271B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39366" y="228917"/>
            <a:ext cx="11015096" cy="60844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5067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205D8-99A5-4AFF-821A-055931C6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1470C-5AFD-4DD7-9EEB-D8458EC1C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26"/>
            <a:ext cx="12054177" cy="986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514B39-6A69-41F3-A278-55D190644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55" y="1688768"/>
            <a:ext cx="10326541" cy="1381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E6F1E-E4FE-43B6-A85B-BE7B2D827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277" y="3334994"/>
            <a:ext cx="10002646" cy="1762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095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6A2AC-7018-4CD3-8080-2F6A0A3CD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87350"/>
            <a:ext cx="8010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D77E38-3D1D-4BDF-9A77-17C4FF92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04900"/>
            <a:ext cx="75644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4DFF40E-38E2-4268-8EAD-5281E7CF5D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4352" y="1591733"/>
          <a:ext cx="4916548" cy="54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11200" imgH="253800" progId="Equation.DSMT4">
                  <p:embed/>
                </p:oleObj>
              </mc:Choice>
              <mc:Fallback>
                <p:oleObj name="Equation" r:id="rId6" imgW="231120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4DFF40E-38E2-4268-8EAD-5281E7CF5D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4352" y="1591733"/>
                        <a:ext cx="4916548" cy="54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366DA07-48C2-41CD-89D6-013AEC87FC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6300" y="1672167"/>
          <a:ext cx="11620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5760" imgH="177480" progId="Equation.DSMT4">
                  <p:embed/>
                </p:oleObj>
              </mc:Choice>
              <mc:Fallback>
                <p:oleObj name="Equation" r:id="rId8" imgW="54576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366DA07-48C2-41CD-89D6-013AEC87FC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56300" y="1672167"/>
                        <a:ext cx="116205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E9F6241-8905-4267-8A7D-F8910336699C}"/>
              </a:ext>
            </a:extLst>
          </p:cNvPr>
          <p:cNvSpPr txBox="1"/>
          <p:nvPr/>
        </p:nvSpPr>
        <p:spPr>
          <a:xfrm>
            <a:off x="7264400" y="1422399"/>
            <a:ext cx="412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11.51% of the particular brand of light bulb will last less than 1410 hours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106280F-4013-473A-A01D-24EC36EDCC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1875" y="2709863"/>
          <a:ext cx="47275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22280" imgH="253800" progId="Equation.DSMT4">
                  <p:embed/>
                </p:oleObj>
              </mc:Choice>
              <mc:Fallback>
                <p:oleObj name="Equation" r:id="rId10" imgW="222228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106280F-4013-473A-A01D-24EC36EDCC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31875" y="2709863"/>
                        <a:ext cx="47275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D2181F1-637F-41DE-90CA-DFA895FE07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9138" y="2806171"/>
          <a:ext cx="13239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2080" imgH="177480" progId="Equation.DSMT4">
                  <p:embed/>
                </p:oleObj>
              </mc:Choice>
              <mc:Fallback>
                <p:oleObj name="Equation" r:id="rId12" imgW="62208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D2181F1-637F-41DE-90CA-DFA895FE07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99138" y="2806171"/>
                        <a:ext cx="13239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13CEB24-3A0B-4C8C-8936-2F9667AF2619}"/>
              </a:ext>
            </a:extLst>
          </p:cNvPr>
          <p:cNvSpPr txBox="1"/>
          <p:nvPr/>
        </p:nvSpPr>
        <p:spPr>
          <a:xfrm>
            <a:off x="7188200" y="2539999"/>
            <a:ext cx="412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50% of the particular brand of light bulb will last more than 1550 hours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1C5FF50-47E1-4417-BDA4-51FAC7C316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3844925"/>
          <a:ext cx="45386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33360" imgH="253800" progId="Equation.DSMT4">
                  <p:embed/>
                </p:oleObj>
              </mc:Choice>
              <mc:Fallback>
                <p:oleObj name="Equation" r:id="rId14" imgW="213336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1C5FF50-47E1-4417-BDA4-51FAC7C316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66800" y="3844925"/>
                        <a:ext cx="4538663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103EB3B-ED3B-41E6-80DC-C7EB60DBFC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3100" y="3872442"/>
          <a:ext cx="12969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09480" imgH="177480" progId="Equation.DSMT4">
                  <p:embed/>
                </p:oleObj>
              </mc:Choice>
              <mc:Fallback>
                <p:oleObj name="Equation" r:id="rId16" imgW="60948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103EB3B-ED3B-41E6-80DC-C7EB60DBFC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53100" y="3872442"/>
                        <a:ext cx="1296988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C971D62-F87A-4D03-B324-D218099EFD87}"/>
              </a:ext>
            </a:extLst>
          </p:cNvPr>
          <p:cNvSpPr txBox="1"/>
          <p:nvPr/>
        </p:nvSpPr>
        <p:spPr>
          <a:xfrm>
            <a:off x="7230533" y="3801532"/>
            <a:ext cx="4436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17.6% of the particular brand of light bulb will last between 1563 to 1648 hours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93886A8-289C-466E-A204-B14E998BC6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4834" y="5030788"/>
          <a:ext cx="35115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50960" imgH="253800" progId="Equation.DSMT4">
                  <p:embed/>
                </p:oleObj>
              </mc:Choice>
              <mc:Fallback>
                <p:oleObj name="Equation" r:id="rId18" imgW="1650960" imgH="253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93886A8-289C-466E-A204-B14E998BC6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94834" y="5030788"/>
                        <a:ext cx="35115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76259B1-24E8-40D5-8A1A-AFBA431C18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7183" y="5078413"/>
          <a:ext cx="18637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76240" imgH="177480" progId="Equation.DSMT4">
                  <p:embed/>
                </p:oleObj>
              </mc:Choice>
              <mc:Fallback>
                <p:oleObj name="Equation" r:id="rId20" imgW="87624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76259B1-24E8-40D5-8A1A-AFBA431C18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557183" y="5078413"/>
                        <a:ext cx="186372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FE2B8E3-7C09-4188-AF75-58003802834D}"/>
              </a:ext>
            </a:extLst>
          </p:cNvPr>
          <p:cNvSpPr txBox="1"/>
          <p:nvPr/>
        </p:nvSpPr>
        <p:spPr>
          <a:xfrm>
            <a:off x="7145867" y="5003799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15% of the time a light bulb will last more than 1577.73 hours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8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C83DF-6EDA-4431-AFB7-E3E6732E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43438-DCD0-456F-9DD0-24EE47F67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6F361-4845-4E2E-90A0-1CE7CEB8A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82" y="281604"/>
            <a:ext cx="9850225" cy="3639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F45AB1-7467-4D48-AA58-3EAFAA0F0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09" y="3863044"/>
            <a:ext cx="9783540" cy="1867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0222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20DE6E-0BD0-4F0E-818C-980D287A2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6" y="156284"/>
            <a:ext cx="12192000" cy="1027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AEE514-34F4-4CC3-A856-90A3824BE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80" y="1431425"/>
            <a:ext cx="9821646" cy="2181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E10046-A2F5-4C62-B80B-E1492EEB4E0B}"/>
              </a:ext>
            </a:extLst>
          </p:cNvPr>
          <p:cNvSpPr txBox="1"/>
          <p:nvPr/>
        </p:nvSpPr>
        <p:spPr>
          <a:xfrm>
            <a:off x="215046" y="1093305"/>
            <a:ext cx="299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3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E8853A-6D2B-43A0-A0CA-F1B651E83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37" y="1109871"/>
            <a:ext cx="10107436" cy="44011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73A1B8-525A-4BD2-A625-8AE31202BD79}"/>
              </a:ext>
            </a:extLst>
          </p:cNvPr>
          <p:cNvSpPr txBox="1"/>
          <p:nvPr/>
        </p:nvSpPr>
        <p:spPr>
          <a:xfrm>
            <a:off x="296969" y="584662"/>
            <a:ext cx="299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Scoring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73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8D9586-4779-46E8-90C2-FD0E23BDF14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7991" y="160544"/>
            <a:ext cx="10561929" cy="6697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8706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768D55-4588-4E73-BD4C-5A39D009DFE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7221" y="203351"/>
            <a:ext cx="11290851" cy="758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CE2A6E-8CEA-48F7-9AA2-E1D30B5D0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59" y="1018014"/>
            <a:ext cx="9983593" cy="1800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95EA98-46B0-4CC7-A3E5-7731DD9E8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101" y="3044707"/>
            <a:ext cx="9983593" cy="2676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092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F20E-8C11-47F1-98ED-6D250AB3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F5A02-A722-443A-A554-9E85E403F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66AB4-772E-49E3-AFB7-9D7ED8C25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50" y="296286"/>
            <a:ext cx="9507277" cy="2114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95A87F-6CB6-4D03-A899-2AFE2AE06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48" y="2678414"/>
            <a:ext cx="9754961" cy="2010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9486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2A30A-2592-42A9-BC98-36682F6B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1E80B-8367-4513-8B2C-D71DB2AAF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5D91F-F80D-4537-9852-8D81EC38FA7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39297" y="169862"/>
            <a:ext cx="10235938" cy="5833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934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36E08F-C908-47FA-A57C-088DEFC1C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36" y="326973"/>
            <a:ext cx="11290471" cy="3092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31F666-E337-43C2-A205-B7847CF02E32}"/>
              </a:ext>
            </a:extLst>
          </p:cNvPr>
          <p:cNvSpPr txBox="1"/>
          <p:nvPr/>
        </p:nvSpPr>
        <p:spPr>
          <a:xfrm>
            <a:off x="183240" y="170954"/>
            <a:ext cx="299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2079FF-1E10-47FD-8722-5975B57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51" y="3790231"/>
            <a:ext cx="10317015" cy="2743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D2C66D-5747-4A0F-B5D8-5EDE69CF818E}"/>
              </a:ext>
            </a:extLst>
          </p:cNvPr>
          <p:cNvSpPr txBox="1"/>
          <p:nvPr/>
        </p:nvSpPr>
        <p:spPr>
          <a:xfrm>
            <a:off x="163965" y="3618807"/>
            <a:ext cx="299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Scoring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23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802540-6863-486F-925B-B0CB7A94B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7109"/>
            <a:ext cx="11911054" cy="789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DECE0F-1260-436B-9673-10FD2B4687F3}"/>
              </a:ext>
            </a:extLst>
          </p:cNvPr>
          <p:cNvSpPr txBox="1"/>
          <p:nvPr/>
        </p:nvSpPr>
        <p:spPr>
          <a:xfrm>
            <a:off x="294559" y="1355698"/>
            <a:ext cx="299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EE31A-8891-4745-A108-9034E7AC5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993" y="1799121"/>
            <a:ext cx="9859751" cy="2162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011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4748A7-2BBD-4E34-94B8-2D4AA4B7F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04" y="1509063"/>
            <a:ext cx="11303548" cy="3778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A7F172-5B94-4F45-958F-CAC205B995FC}"/>
              </a:ext>
            </a:extLst>
          </p:cNvPr>
          <p:cNvSpPr txBox="1"/>
          <p:nvPr/>
        </p:nvSpPr>
        <p:spPr>
          <a:xfrm>
            <a:off x="315041" y="883558"/>
            <a:ext cx="299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Scoring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3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BE594A9-E29B-4284-8635-9B14E3586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9" y="1121430"/>
            <a:ext cx="91170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936B8F8-459A-47BC-AAF3-6BCC1BD41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22" y="3801533"/>
            <a:ext cx="87344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B53F0F-50E6-4D3B-9238-11EC6355E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87350"/>
            <a:ext cx="8010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DC6479F-D690-44FF-8197-91496B5DCF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8733" y="1847321"/>
          <a:ext cx="36734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26920" imgH="253800" progId="Equation.DSMT4">
                  <p:embed/>
                </p:oleObj>
              </mc:Choice>
              <mc:Fallback>
                <p:oleObj name="Equation" r:id="rId7" imgW="172692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DC6479F-D690-44FF-8197-91496B5DCF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8733" y="1847321"/>
                        <a:ext cx="36734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9A3E04C-0AC0-413B-8DD2-F49C8249A0A1}"/>
              </a:ext>
            </a:extLst>
          </p:cNvPr>
          <p:cNvSpPr txBox="1"/>
          <p:nvPr/>
        </p:nvSpPr>
        <p:spPr>
          <a:xfrm>
            <a:off x="711200" y="2370666"/>
            <a:ext cx="256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This is the z-score for a LEFT area of 5%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925FB37-DA88-4B57-BC78-EC777699B4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6105" y="1775884"/>
          <a:ext cx="14319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72840" imgH="393480" progId="Equation.DSMT4">
                  <p:embed/>
                </p:oleObj>
              </mc:Choice>
              <mc:Fallback>
                <p:oleObj name="Equation" r:id="rId9" imgW="67284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925FB37-DA88-4B57-BC78-EC777699B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36105" y="1775884"/>
                        <a:ext cx="1431925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9DB8208-1FF8-49AE-9090-E443CED385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68696" y="1679575"/>
          <a:ext cx="18097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50680" imgH="177480" progId="Equation.DSMT4">
                  <p:embed/>
                </p:oleObj>
              </mc:Choice>
              <mc:Fallback>
                <p:oleObj name="Equation" r:id="rId11" imgW="85068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9DB8208-1FF8-49AE-9090-E443CED385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68696" y="1679575"/>
                        <a:ext cx="180975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9DFE86B-6E67-4263-8F9E-AE08B98D58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2496" y="2087563"/>
          <a:ext cx="12700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96880" imgH="228600" progId="Equation.DSMT4">
                  <p:embed/>
                </p:oleObj>
              </mc:Choice>
              <mc:Fallback>
                <p:oleObj name="Equation" r:id="rId13" imgW="59688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9DFE86B-6E67-4263-8F9E-AE08B98D58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92496" y="2087563"/>
                        <a:ext cx="12700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DB72461-CB9F-4993-9296-7BA47F46AA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22130" y="2600325"/>
          <a:ext cx="9731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57200" imgH="177480" progId="Equation.DSMT4">
                  <p:embed/>
                </p:oleObj>
              </mc:Choice>
              <mc:Fallback>
                <p:oleObj name="Equation" r:id="rId15" imgW="45720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DB72461-CB9F-4993-9296-7BA47F46AA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22130" y="2600325"/>
                        <a:ext cx="973137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58920F7-0E05-4C30-A6BA-5607DCCF35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28479" y="3018367"/>
          <a:ext cx="7826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68280" imgH="203040" progId="Equation.DSMT4">
                  <p:embed/>
                </p:oleObj>
              </mc:Choice>
              <mc:Fallback>
                <p:oleObj name="Equation" r:id="rId17" imgW="36828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58920F7-0E05-4C30-A6BA-5607DCCF35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728479" y="3018367"/>
                        <a:ext cx="78263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B59CCAA-C799-4C77-9D1A-59E930D442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9996" y="2647950"/>
          <a:ext cx="28098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20480" imgH="393480" progId="Equation.DSMT4">
                  <p:embed/>
                </p:oleObj>
              </mc:Choice>
              <mc:Fallback>
                <p:oleObj name="Equation" r:id="rId19" imgW="132048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BB59CCAA-C799-4C77-9D1A-59E930D442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199996" y="2647950"/>
                        <a:ext cx="2809875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416DF3E-5214-4365-8EE2-2FB060A6B8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2347" y="3551766"/>
          <a:ext cx="2079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77760" imgH="203040" progId="Equation.DSMT4">
                  <p:embed/>
                </p:oleObj>
              </mc:Choice>
              <mc:Fallback>
                <p:oleObj name="Equation" r:id="rId21" imgW="977760" imgH="203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416DF3E-5214-4365-8EE2-2FB060A6B8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222347" y="3551766"/>
                        <a:ext cx="20796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771EE18-D5FA-4829-A8AE-1E38C5C760CD}"/>
              </a:ext>
            </a:extLst>
          </p:cNvPr>
          <p:cNvSpPr txBox="1"/>
          <p:nvPr/>
        </p:nvSpPr>
        <p:spPr>
          <a:xfrm>
            <a:off x="778934" y="3225799"/>
            <a:ext cx="256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new mean would be 1323.36 hours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2DB6F78-BFCD-4BF8-8A75-2617667359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533" y="4607455"/>
          <a:ext cx="36734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726920" imgH="253800" progId="Equation.DSMT4">
                  <p:embed/>
                </p:oleObj>
              </mc:Choice>
              <mc:Fallback>
                <p:oleObj name="Equation" r:id="rId23" imgW="172692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22DB6F78-BFCD-4BF8-8A75-2617667359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2533" y="4607455"/>
                        <a:ext cx="36734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B3217B4-2D14-4454-9D31-1FE3F0FA5D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52896" y="4558242"/>
          <a:ext cx="18097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50680" imgH="177480" progId="Equation.DSMT4">
                  <p:embed/>
                </p:oleObj>
              </mc:Choice>
              <mc:Fallback>
                <p:oleObj name="Equation" r:id="rId24" imgW="85068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B3217B4-2D14-4454-9D31-1FE3F0FA5D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52896" y="4558242"/>
                        <a:ext cx="180975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35FD42A-9FC1-421E-8CF0-35ED8F261E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6696" y="4966230"/>
          <a:ext cx="12700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96880" imgH="228600" progId="Equation.DSMT4">
                  <p:embed/>
                </p:oleObj>
              </mc:Choice>
              <mc:Fallback>
                <p:oleObj name="Equation" r:id="rId25" imgW="59688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B35FD42A-9FC1-421E-8CF0-35ED8F261E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76696" y="4966230"/>
                        <a:ext cx="12700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B25EA33-0E53-4086-BA26-8966EB55AF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01050" y="5478463"/>
          <a:ext cx="7826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68280" imgH="177480" progId="Equation.DSMT4">
                  <p:embed/>
                </p:oleObj>
              </mc:Choice>
              <mc:Fallback>
                <p:oleObj name="Equation" r:id="rId26" imgW="368280" imgH="177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B25EA33-0E53-4086-BA26-8966EB55AF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401050" y="5478463"/>
                        <a:ext cx="782638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087E3BE-81E0-4165-BD7A-6F3A77B8E9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79883" y="5973763"/>
          <a:ext cx="1241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83920" imgH="203040" progId="Equation.DSMT4">
                  <p:embed/>
                </p:oleObj>
              </mc:Choice>
              <mc:Fallback>
                <p:oleObj name="Equation" r:id="rId28" imgW="58392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087E3BE-81E0-4165-BD7A-6F3A77B8E9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379883" y="5973763"/>
                        <a:ext cx="12414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016FF04-815D-473A-871D-ED96C3652B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4646" y="4586817"/>
          <a:ext cx="321468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511280" imgH="393480" progId="Equation.DSMT4">
                  <p:embed/>
                </p:oleObj>
              </mc:Choice>
              <mc:Fallback>
                <p:oleObj name="Equation" r:id="rId30" imgW="151128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B016FF04-815D-473A-871D-ED96C3652B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574646" y="4586817"/>
                        <a:ext cx="3214687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546B147F-5913-44DD-BAFD-C2A5FED4EB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5305" y="5441950"/>
          <a:ext cx="221456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041120" imgH="393480" progId="Equation.DSMT4">
                  <p:embed/>
                </p:oleObj>
              </mc:Choice>
              <mc:Fallback>
                <p:oleObj name="Equation" r:id="rId32" imgW="104112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546B147F-5913-44DD-BAFD-C2A5FED4EB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185305" y="5441950"/>
                        <a:ext cx="2214562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0C5423C2-0783-4DAA-8BA6-7F9A20C434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071" y="6390747"/>
          <a:ext cx="21066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990360" imgH="177480" progId="Equation.DSMT4">
                  <p:embed/>
                </p:oleObj>
              </mc:Choice>
              <mc:Fallback>
                <p:oleObj name="Equation" r:id="rId34" imgW="99036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0C5423C2-0783-4DAA-8BA6-7F9A20C434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181071" y="6390747"/>
                        <a:ext cx="2106612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DD20528F-FF1A-4733-98BB-3BEF48855DC3}"/>
              </a:ext>
            </a:extLst>
          </p:cNvPr>
          <p:cNvSpPr txBox="1"/>
          <p:nvPr/>
        </p:nvSpPr>
        <p:spPr>
          <a:xfrm>
            <a:off x="651934" y="5723466"/>
            <a:ext cx="256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new std dev would be 182.387 hours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39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4D6D60-DF5B-4215-BEEE-F7BB84FC6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0" y="268456"/>
            <a:ext cx="10818333" cy="5776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E2DAD0-2807-4C17-BAE0-09497D3B8FF9}"/>
              </a:ext>
            </a:extLst>
          </p:cNvPr>
          <p:cNvSpPr txBox="1"/>
          <p:nvPr/>
        </p:nvSpPr>
        <p:spPr>
          <a:xfrm>
            <a:off x="8658897" y="4268376"/>
            <a:ext cx="256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Distribution “B” b/c compared to the other distribution it had the largest amount of data centered around the mean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00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7219-FD34-407C-BD18-63B9E819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676A7-9260-4948-B755-D928B9517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04A6D-EE09-4611-8D1D-48B5E657A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11" y="-15903"/>
            <a:ext cx="8854576" cy="582202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33E40B-314F-4025-8287-02D6EC679F0E}"/>
              </a:ext>
            </a:extLst>
          </p:cNvPr>
          <p:cNvCxnSpPr/>
          <p:nvPr/>
        </p:nvCxnSpPr>
        <p:spPr>
          <a:xfrm flipV="1">
            <a:off x="4556097" y="2488759"/>
            <a:ext cx="0" cy="8110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DAC6DA-81D9-4B5D-AE98-159E7E159CFF}"/>
              </a:ext>
            </a:extLst>
          </p:cNvPr>
          <p:cNvSpPr txBox="1"/>
          <p:nvPr/>
        </p:nvSpPr>
        <p:spPr>
          <a:xfrm>
            <a:off x="3967701" y="3236181"/>
            <a:ext cx="108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MODE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8AA626-24A8-4AEF-999A-3F8772D556B9}"/>
              </a:ext>
            </a:extLst>
          </p:cNvPr>
          <p:cNvCxnSpPr>
            <a:cxnSpLocks/>
          </p:cNvCxnSpPr>
          <p:nvPr/>
        </p:nvCxnSpPr>
        <p:spPr>
          <a:xfrm>
            <a:off x="4970891" y="1160890"/>
            <a:ext cx="0" cy="8428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C86C89-C25D-457B-9B90-5D7D8CC708E0}"/>
              </a:ext>
            </a:extLst>
          </p:cNvPr>
          <p:cNvSpPr txBox="1"/>
          <p:nvPr/>
        </p:nvSpPr>
        <p:spPr>
          <a:xfrm>
            <a:off x="4414300" y="740797"/>
            <a:ext cx="108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MEDIAN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2348E-221E-49F1-A75C-6571D9416DC0}"/>
              </a:ext>
            </a:extLst>
          </p:cNvPr>
          <p:cNvSpPr txBox="1"/>
          <p:nvPr/>
        </p:nvSpPr>
        <p:spPr>
          <a:xfrm>
            <a:off x="7378736" y="1723959"/>
            <a:ext cx="256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With the data skewed right, the mean would be greater than the median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8E7F56-8324-4056-856D-93ED6602B1E8}"/>
              </a:ext>
            </a:extLst>
          </p:cNvPr>
          <p:cNvCxnSpPr/>
          <p:nvPr/>
        </p:nvCxnSpPr>
        <p:spPr>
          <a:xfrm flipV="1">
            <a:off x="5153770" y="2482134"/>
            <a:ext cx="0" cy="8110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6E4477F-FC30-4E13-8B58-1B8DFC77B0D2}"/>
              </a:ext>
            </a:extLst>
          </p:cNvPr>
          <p:cNvSpPr txBox="1"/>
          <p:nvPr/>
        </p:nvSpPr>
        <p:spPr>
          <a:xfrm>
            <a:off x="4764158" y="3237506"/>
            <a:ext cx="93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A12512-915F-407E-BB7C-2AD80FD1F9EB}"/>
              </a:ext>
            </a:extLst>
          </p:cNvPr>
          <p:cNvSpPr txBox="1"/>
          <p:nvPr/>
        </p:nvSpPr>
        <p:spPr>
          <a:xfrm>
            <a:off x="6331891" y="3970353"/>
            <a:ext cx="374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MEAN &gt; MEDIAN  &gt; MODE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C37041-C457-4342-8934-879ECE89485D}"/>
              </a:ext>
            </a:extLst>
          </p:cNvPr>
          <p:cNvSpPr txBox="1"/>
          <p:nvPr/>
        </p:nvSpPr>
        <p:spPr>
          <a:xfrm>
            <a:off x="6357070" y="4536224"/>
            <a:ext cx="374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Answer is “C”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703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3C5A-2177-4DFE-8624-5C15EF65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5069-17A1-4181-A8FD-71C7F1B6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2AD29-BF9E-43D0-B614-CE683B8CD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65" y="352365"/>
            <a:ext cx="9059539" cy="2638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84F95A-81DA-4DA5-ADFD-CBF4D4ABE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35" y="3124219"/>
            <a:ext cx="8802328" cy="26768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198091-38DB-4544-B204-5E3E95825BFD}"/>
              </a:ext>
            </a:extLst>
          </p:cNvPr>
          <p:cNvSpPr txBox="1"/>
          <p:nvPr/>
        </p:nvSpPr>
        <p:spPr>
          <a:xfrm>
            <a:off x="2417123" y="4420925"/>
            <a:ext cx="258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“E”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91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441D-BDE6-4A57-BEFE-C1EFBE5AB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769BA-98A3-443C-A1FB-8E03AC528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30" y="139786"/>
            <a:ext cx="11293219" cy="4058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B15FA0-798C-4D56-8626-A1E38AE18784}"/>
              </a:ext>
            </a:extLst>
          </p:cNvPr>
          <p:cNvSpPr txBox="1"/>
          <p:nvPr/>
        </p:nvSpPr>
        <p:spPr>
          <a:xfrm>
            <a:off x="87388" y="3910567"/>
            <a:ext cx="461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If you don’t know how to do this, mean a random list in L1 and then set L2 as L1 x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CBCC1-D538-4E98-8AFF-5101580D55D4}"/>
              </a:ext>
            </a:extLst>
          </p:cNvPr>
          <p:cNvSpPr txBox="1"/>
          <p:nvPr/>
        </p:nvSpPr>
        <p:spPr>
          <a:xfrm>
            <a:off x="152324" y="4683169"/>
            <a:ext cx="461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Then do a 1-var calc of each list to compare then mean and variance…..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352377-CDD9-4C88-9E3B-4C66F3A81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858" y="3582207"/>
            <a:ext cx="2191056" cy="26673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B0AD48-E119-48DC-B6E2-7494B03DE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960" y="3587973"/>
            <a:ext cx="2415872" cy="1559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7A1187-23A0-4E47-A5C7-79E2B4E451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3377" y="3543416"/>
            <a:ext cx="2506430" cy="15855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FB79AF-07C5-44C4-97F8-1E049C66E290}"/>
              </a:ext>
            </a:extLst>
          </p:cNvPr>
          <p:cNvSpPr txBox="1"/>
          <p:nvPr/>
        </p:nvSpPr>
        <p:spPr>
          <a:xfrm>
            <a:off x="6630710" y="5251206"/>
            <a:ext cx="461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With n = 3, the mean is 3 times larger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63B0F9-A040-4A96-89AB-E52B3584DED4}"/>
              </a:ext>
            </a:extLst>
          </p:cNvPr>
          <p:cNvSpPr txBox="1"/>
          <p:nvPr/>
        </p:nvSpPr>
        <p:spPr>
          <a:xfrm>
            <a:off x="6226157" y="5611424"/>
            <a:ext cx="461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variance is 9 times larger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92153E-236C-4767-B8F7-7EAD54E5A3D1}"/>
              </a:ext>
            </a:extLst>
          </p:cNvPr>
          <p:cNvSpPr txBox="1"/>
          <p:nvPr/>
        </p:nvSpPr>
        <p:spPr>
          <a:xfrm>
            <a:off x="5904731" y="6304151"/>
            <a:ext cx="461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ANSWER “C”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2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546C-D628-456B-B9DB-26A12CE7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79F1F-6069-4861-92E4-8979A265B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32526-2CAD-4C2A-9C4A-CBEA6F10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59" y="235380"/>
            <a:ext cx="8049748" cy="5496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A57560-E1F2-4785-9AFD-579E17A0F8D6}"/>
              </a:ext>
            </a:extLst>
          </p:cNvPr>
          <p:cNvSpPr txBox="1"/>
          <p:nvPr/>
        </p:nvSpPr>
        <p:spPr>
          <a:xfrm>
            <a:off x="5322840" y="2837744"/>
            <a:ext cx="461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Tail is on the larger end of the data set.  The distribution is skewed to the right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79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9CE408F-576C-4923-9368-9FBC84EB209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Qj{D1961B4B-4104-4DBD-91AB-5334FB564497}&quot;,&quot;C:\\Users\\e15108\\OneDrive - SD41\\Statistics\\Online Stats Notes\\BCMathca\\AP Sta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AP Stats Ch1 &amp; 2 Review 2023 WITH SOLUTIONS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3ECF22-813E-4B61-9614-9E960CD40610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3074EF-8E4C-413B-884D-687E2775313E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03BFDB-7DB9-44B8-8D2F-2333875D5192}:2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DDED56-463B-44A6-B1F2-FB44DC2985F9}:2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DF5552-262A-4657-A57D-F8440BF62DF8}:2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D41CDF-0A62-4F46-A2B9-CAA94F3368E3}:2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F67B23-0DD6-4F03-B263-3B03F4BC70FC}:27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759E1F-D10B-46DB-8B76-147A8B5FB17A}:2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5FC262-D14A-40F1-A877-E6CDD6A1D766}:26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2224FE-4B70-4F9D-9203-6FAC1A98DC46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90DFCE-991C-46B6-8EE3-462B91768D69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FEA949-1134-4DD0-A357-7B8FD718143F}:27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AEA12C-AE8D-41C4-AC5B-180EB82FC64D}:26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8AA6A6-2BDE-4F68-96F9-6533961D4B44}:26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DF211E-047E-4657-8660-269DF39D28FD}:26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4094E4-E568-4967-AF25-042AF45780E8}:29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75CF83-C2EC-41AC-9095-F97A22313C55}:29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8CB878-5483-4381-874C-533FEDB3D959}:29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38BB84-993D-4720-B1EB-FBFD20961B48}:29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D0C8D3-ABC2-4D3A-A8D9-926CDE194FA0}:30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13E0DD-309B-4D63-8A95-783521A1B29F}:3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53D5BC-8806-47F8-A036-89BADC0BB746}:29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BC833E-7BAF-428E-B59A-38B72ADFC745}:30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AC84ED-A5F1-4652-B8F0-A989E1A472E9}:30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BE9102-D4A1-48E6-8B73-A1C405778EC9}:30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2021A2-80C7-4FD2-8AFC-2FBA910B843D}:30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779CA0-DAA7-41E8-B2CF-BF1DF0F2FA0F}:30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50DD37-8CD1-426C-A9AE-29A09FDAC259}:30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0C6EC3-EED2-4B9D-912C-A60510BA8147}:3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962E09-57AC-42D8-BFE4-31AED70386D2}:30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513EC4-26B2-44FB-84E3-0484D461354D}:3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0D370C-2A06-4372-BDF5-E6C9CFB1F941}:3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50F6BA-0725-48A9-995A-9775EF1F5A97}:29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AB41B4-C765-4926-8976-5DC280451889}:3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6DD260-F189-4082-8823-C49E38F1085F}: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E2035E-87D0-4193-9B78-4DEFE8705C5A}:2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83D203-C9A0-40EB-99AA-28897E82D27E}:2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DB1C9F-4469-44FD-938D-4B7C3F1E53DD}:2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7EC470-0744-4401-8B4C-87C8AB1A9435}:2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7" ma:contentTypeDescription="Create a new document." ma:contentTypeScope="" ma:versionID="1b1edf01fed75f8dcf781f63aba0d301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06b09d2423367d64f04fd6b4058b00a7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  <xsd:element name="MediaServiceObjectDetectorVersions" ma:index="4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_activity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Teams_Channel_Section_Location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476D98-D15E-4B6E-805B-A02B247BEB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8ADDCB-5A72-4766-A9ED-57A248F2265B}">
  <ds:schemaRefs>
    <ds:schemaRef ds:uri="http://purl.org/dc/elements/1.1/"/>
    <ds:schemaRef ds:uri="http://schemas.microsoft.com/office/2006/metadata/properties"/>
    <ds:schemaRef ds:uri="0592969b-b9e0-4bc7-baa3-fba5b5725717"/>
    <ds:schemaRef ds:uri="http://purl.org/dc/terms/"/>
    <ds:schemaRef ds:uri="d00fb86e-a52e-4f2f-9300-62c8872f8705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E2CA3E1-9CFA-4D0A-8CF8-BF04602FF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536</Words>
  <Application>Microsoft Office PowerPoint</Application>
  <PresentationFormat>Widescreen</PresentationFormat>
  <Paragraphs>98</Paragraphs>
  <Slides>39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Equation</vt:lpstr>
      <vt:lpstr>AP Stats CH 1 and 2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Stats Ch1 &amp; 2 Review 2023 WITH SOLUTIONS</dc:title>
  <dc:creator>Danny Young</dc:creator>
  <cp:lastModifiedBy>Danny Young</cp:lastModifiedBy>
  <cp:revision>4</cp:revision>
  <dcterms:created xsi:type="dcterms:W3CDTF">2023-09-27T16:40:16Z</dcterms:created>
  <dcterms:modified xsi:type="dcterms:W3CDTF">2024-02-27T02:52:44Z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